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71"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59667D-B9BE-4841-8CE9-499FFB2865B6}" type="datetimeFigureOut">
              <a:rPr lang="zh-CN" altLang="en-US" smtClean="0"/>
              <a:t>2019/5/6</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59076-9D36-425E-A478-83A5A883538C}" type="slidenum">
              <a:rPr lang="zh-CN" altLang="en-US" smtClean="0"/>
              <a:t>‹#›</a:t>
            </a:fld>
            <a:endParaRPr lang="zh-CN" altLang="en-US"/>
          </a:p>
        </p:txBody>
      </p:sp>
    </p:spTree>
    <p:extLst>
      <p:ext uri="{BB962C8B-B14F-4D97-AF65-F5344CB8AC3E}">
        <p14:creationId xmlns:p14="http://schemas.microsoft.com/office/powerpoint/2010/main" val="3704655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 and were estimated by fitting the</a:t>
            </a:r>
          </a:p>
          <a:p>
            <a:r>
              <a:rPr lang="en-US" altLang="zh-CN" sz="1200" b="0" i="0" u="none" strike="noStrike" kern="1200" baseline="0" dirty="0">
                <a:solidFill>
                  <a:schemeClr val="tx1"/>
                </a:solidFill>
                <a:latin typeface="+mn-lt"/>
                <a:ea typeface="+mn-ea"/>
                <a:cs typeface="+mn-cs"/>
              </a:rPr>
              <a:t>Brix model voxel-by-voxel to the </a:t>
            </a:r>
            <a:r>
              <a:rPr lang="en-US" altLang="zh-CN" sz="1200" b="0" i="1" u="none" strike="noStrike" kern="1200" baseline="0" dirty="0">
                <a:solidFill>
                  <a:schemeClr val="tx1"/>
                </a:solidFill>
                <a:latin typeface="+mn-lt"/>
                <a:ea typeface="+mn-ea"/>
                <a:cs typeface="+mn-cs"/>
              </a:rPr>
              <a:t>RSI </a:t>
            </a:r>
            <a:r>
              <a:rPr lang="en-US" altLang="zh-CN" sz="1200" b="0" i="0" u="none" strike="noStrike" kern="1200" baseline="0" dirty="0">
                <a:solidFill>
                  <a:schemeClr val="tx1"/>
                </a:solidFill>
                <a:latin typeface="+mn-lt"/>
                <a:ea typeface="+mn-ea"/>
                <a:cs typeface="+mn-cs"/>
              </a:rPr>
              <a:t>using Levenberg–Marquardt</a:t>
            </a:r>
          </a:p>
          <a:p>
            <a:r>
              <a:rPr lang="en-US" altLang="zh-CN" sz="1200" b="0" i="0" u="none" strike="noStrike" kern="1200" baseline="0" dirty="0">
                <a:solidFill>
                  <a:schemeClr val="tx1"/>
                </a:solidFill>
                <a:latin typeface="+mn-lt"/>
                <a:ea typeface="+mn-ea"/>
                <a:cs typeface="+mn-cs"/>
              </a:rPr>
              <a:t>least squares minimization,</a:t>
            </a:r>
            <a:endParaRPr lang="zh-CN" altLang="en-US" dirty="0"/>
          </a:p>
        </p:txBody>
      </p:sp>
      <p:sp>
        <p:nvSpPr>
          <p:cNvPr id="4" name="Slide Number Placeholder 3"/>
          <p:cNvSpPr>
            <a:spLocks noGrp="1"/>
          </p:cNvSpPr>
          <p:nvPr>
            <p:ph type="sldNum" sz="quarter" idx="5"/>
          </p:nvPr>
        </p:nvSpPr>
        <p:spPr/>
        <p:txBody>
          <a:bodyPr/>
          <a:lstStyle/>
          <a:p>
            <a:fld id="{A8E59076-9D36-425E-A478-83A5A883538C}" type="slidenum">
              <a:rPr lang="zh-CN" altLang="en-US" smtClean="0"/>
              <a:t>5</a:t>
            </a:fld>
            <a:endParaRPr lang="zh-CN" altLang="en-US"/>
          </a:p>
        </p:txBody>
      </p:sp>
    </p:spTree>
    <p:extLst>
      <p:ext uri="{BB962C8B-B14F-4D97-AF65-F5344CB8AC3E}">
        <p14:creationId xmlns:p14="http://schemas.microsoft.com/office/powerpoint/2010/main" val="1108722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can be calculated</a:t>
            </a:r>
          </a:p>
          <a:p>
            <a:r>
              <a:rPr lang="en-US" altLang="zh-CN" sz="1200" b="0" i="0" u="none" strike="noStrike" kern="1200" baseline="0" dirty="0">
                <a:solidFill>
                  <a:schemeClr val="tx1"/>
                </a:solidFill>
                <a:latin typeface="+mn-lt"/>
                <a:ea typeface="+mn-ea"/>
                <a:cs typeface="+mn-cs"/>
              </a:rPr>
              <a:t>from the gray level co-occurrence matrix.</a:t>
            </a:r>
            <a:endParaRPr lang="zh-CN" altLang="en-US" dirty="0"/>
          </a:p>
        </p:txBody>
      </p:sp>
      <p:sp>
        <p:nvSpPr>
          <p:cNvPr id="4" name="Slide Number Placeholder 3"/>
          <p:cNvSpPr>
            <a:spLocks noGrp="1"/>
          </p:cNvSpPr>
          <p:nvPr>
            <p:ph type="sldNum" sz="quarter" idx="5"/>
          </p:nvPr>
        </p:nvSpPr>
        <p:spPr/>
        <p:txBody>
          <a:bodyPr/>
          <a:lstStyle/>
          <a:p>
            <a:fld id="{A8E59076-9D36-425E-A478-83A5A883538C}" type="slidenum">
              <a:rPr lang="zh-CN" altLang="en-US" smtClean="0"/>
              <a:t>8</a:t>
            </a:fld>
            <a:endParaRPr lang="zh-CN" altLang="en-US"/>
          </a:p>
        </p:txBody>
      </p:sp>
    </p:spTree>
    <p:extLst>
      <p:ext uri="{BB962C8B-B14F-4D97-AF65-F5344CB8AC3E}">
        <p14:creationId xmlns:p14="http://schemas.microsoft.com/office/powerpoint/2010/main" val="2853081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seeks to find the optimal</a:t>
            </a:r>
          </a:p>
          <a:p>
            <a:r>
              <a:rPr lang="en-US" altLang="zh-CN" sz="1200" b="0" i="0" u="none" strike="noStrike" kern="1200" baseline="0" dirty="0">
                <a:solidFill>
                  <a:schemeClr val="tx1"/>
                </a:solidFill>
                <a:latin typeface="+mn-lt"/>
                <a:ea typeface="+mn-ea"/>
                <a:cs typeface="+mn-cs"/>
              </a:rPr>
              <a:t>separating hyperplane between classes, by choosing the hyperplane</a:t>
            </a:r>
          </a:p>
          <a:p>
            <a:r>
              <a:rPr lang="en-US" altLang="zh-CN" sz="1200" b="0" i="0" u="none" strike="noStrike" kern="1200" baseline="0" dirty="0">
                <a:solidFill>
                  <a:schemeClr val="tx1"/>
                </a:solidFill>
                <a:latin typeface="+mn-lt"/>
                <a:ea typeface="+mn-ea"/>
                <a:cs typeface="+mn-cs"/>
              </a:rPr>
              <a:t>with the maximal margin</a:t>
            </a:r>
          </a:p>
          <a:p>
            <a:endParaRPr lang="en-US" altLang="zh-CN" sz="1200" b="0" i="0" u="none" strike="noStrike" kern="1200" baseline="0" dirty="0">
              <a:solidFill>
                <a:schemeClr val="tx1"/>
              </a:solidFill>
              <a:latin typeface="+mn-lt"/>
              <a:ea typeface="+mn-ea"/>
              <a:cs typeface="+mn-cs"/>
            </a:endParaRPr>
          </a:p>
          <a:p>
            <a:r>
              <a:rPr lang="en-US" altLang="zh-CN" sz="1200" b="0" i="0" u="none" strike="noStrike" kern="1200" baseline="0" dirty="0">
                <a:solidFill>
                  <a:schemeClr val="tx1"/>
                </a:solidFill>
                <a:latin typeface="+mn-lt"/>
                <a:ea typeface="+mn-ea"/>
                <a:cs typeface="+mn-cs"/>
              </a:rPr>
              <a:t>where and are object (here patient) and , respectively.</a:t>
            </a:r>
          </a:p>
          <a:p>
            <a:r>
              <a:rPr lang="en-US" altLang="zh-CN" sz="1200" b="0" i="0" u="none" strike="noStrike" kern="1200" baseline="0" dirty="0">
                <a:solidFill>
                  <a:schemeClr val="tx1"/>
                </a:solidFill>
                <a:latin typeface="+mn-lt"/>
                <a:ea typeface="+mn-ea"/>
                <a:cs typeface="+mn-cs"/>
              </a:rPr>
              <a:t>is a shape parameter determining the smoothness of the</a:t>
            </a:r>
          </a:p>
          <a:p>
            <a:r>
              <a:rPr lang="en-US" altLang="zh-CN" sz="1200" b="0" i="0" u="none" strike="noStrike" kern="1200" baseline="0" dirty="0">
                <a:solidFill>
                  <a:schemeClr val="tx1"/>
                </a:solidFill>
                <a:latin typeface="+mn-lt"/>
                <a:ea typeface="+mn-ea"/>
                <a:cs typeface="+mn-cs"/>
              </a:rPr>
              <a:t>boundary between the groups in the original object space</a:t>
            </a:r>
            <a:endParaRPr lang="zh-CN" altLang="en-US" dirty="0"/>
          </a:p>
        </p:txBody>
      </p:sp>
      <p:sp>
        <p:nvSpPr>
          <p:cNvPr id="4" name="Slide Number Placeholder 3"/>
          <p:cNvSpPr>
            <a:spLocks noGrp="1"/>
          </p:cNvSpPr>
          <p:nvPr>
            <p:ph type="sldNum" sz="quarter" idx="5"/>
          </p:nvPr>
        </p:nvSpPr>
        <p:spPr/>
        <p:txBody>
          <a:bodyPr/>
          <a:lstStyle/>
          <a:p>
            <a:fld id="{A8E59076-9D36-425E-A478-83A5A883538C}" type="slidenum">
              <a:rPr lang="zh-CN" altLang="en-US" smtClean="0"/>
              <a:t>11</a:t>
            </a:fld>
            <a:endParaRPr lang="zh-CN" altLang="en-US"/>
          </a:p>
        </p:txBody>
      </p:sp>
    </p:spTree>
    <p:extLst>
      <p:ext uri="{BB962C8B-B14F-4D97-AF65-F5344CB8AC3E}">
        <p14:creationId xmlns:p14="http://schemas.microsoft.com/office/powerpoint/2010/main" val="127385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Fig. 2. Brix parameter maps (left column) and corresponding GLCMs (middle column) from (a) a relapsed patient with tumor volume 32 cm and FIGO stage II,</a:t>
            </a:r>
          </a:p>
          <a:p>
            <a:r>
              <a:rPr lang="en-US" altLang="zh-CN" sz="1200" b="0" i="0" u="none" strike="noStrike" kern="1200" baseline="0" dirty="0">
                <a:solidFill>
                  <a:schemeClr val="tx1"/>
                </a:solidFill>
                <a:latin typeface="+mn-lt"/>
                <a:ea typeface="+mn-ea"/>
                <a:cs typeface="+mn-cs"/>
              </a:rPr>
              <a:t>and (b) a patient with tumor volume 94 cm and FIGO stage IV that was cured. The 128 128 GLCMs (middle) were constructed from the parameter maps using</a:t>
            </a:r>
          </a:p>
          <a:p>
            <a:r>
              <a:rPr lang="en-US" altLang="zh-CN" sz="1200" b="0" i="0" u="none" strike="noStrike" kern="1200" baseline="0" dirty="0">
                <a:solidFill>
                  <a:schemeClr val="tx1"/>
                </a:solidFill>
                <a:latin typeface="+mn-lt"/>
                <a:ea typeface="+mn-ea"/>
                <a:cs typeface="+mn-cs"/>
              </a:rPr>
              <a:t>diagonal voxel relations and a step length of five voxels. Only voxels from the tumor itself were used to create the GLCMs. The background was not included.</a:t>
            </a:r>
          </a:p>
          <a:p>
            <a:r>
              <a:rPr lang="en-US" altLang="zh-CN" sz="1200" b="0" i="0" u="none" strike="noStrike" kern="1200" baseline="0" dirty="0">
                <a:solidFill>
                  <a:schemeClr val="tx1"/>
                </a:solidFill>
                <a:latin typeface="+mn-lt"/>
                <a:ea typeface="+mn-ea"/>
                <a:cs typeface="+mn-cs"/>
              </a:rPr>
              <a:t>Top row: , the amplitude. Middle row: , the transfer rate of contrast agent from tissue to blood stream. Bottom row: , the washout rate of contrast agent.</a:t>
            </a:r>
          </a:p>
          <a:p>
            <a:r>
              <a:rPr lang="en-US" altLang="zh-CN" sz="1200" b="0" i="0" u="none" strike="noStrike" kern="1200" baseline="0" dirty="0">
                <a:solidFill>
                  <a:schemeClr val="tx1"/>
                </a:solidFill>
                <a:latin typeface="+mn-lt"/>
                <a:ea typeface="+mn-ea"/>
                <a:cs typeface="+mn-cs"/>
              </a:rPr>
              <a:t>For the parameter maps, red indicates low values and white the highest values (see color bar). For the GLCMs, the lightest color shows the highest values (i.e., the</a:t>
            </a:r>
          </a:p>
          <a:p>
            <a:r>
              <a:rPr lang="en-US" altLang="zh-CN" sz="1200" b="0" i="0" u="none" strike="noStrike" kern="1200" baseline="0" dirty="0">
                <a:solidFill>
                  <a:schemeClr val="tx1"/>
                </a:solidFill>
                <a:latin typeface="+mn-lt"/>
                <a:ea typeface="+mn-ea"/>
                <a:cs typeface="+mn-cs"/>
              </a:rPr>
              <a:t>gray level combinations occurring most often), whereas black indicates low values (see color bar). The texture features contrast , correlation , energy and</a:t>
            </a:r>
          </a:p>
          <a:p>
            <a:r>
              <a:rPr lang="en-US" altLang="zh-CN" sz="1200" b="0" i="0" u="none" strike="noStrike" kern="1200" baseline="0" dirty="0">
                <a:solidFill>
                  <a:schemeClr val="tx1"/>
                </a:solidFill>
                <a:latin typeface="+mn-lt"/>
                <a:ea typeface="+mn-ea"/>
                <a:cs typeface="+mn-cs"/>
              </a:rPr>
              <a:t>homogeneity of each parameter map are given in the right column.</a:t>
            </a:r>
            <a:endParaRPr lang="zh-CN" altLang="en-US" dirty="0"/>
          </a:p>
        </p:txBody>
      </p:sp>
      <p:sp>
        <p:nvSpPr>
          <p:cNvPr id="4" name="Slide Number Placeholder 3"/>
          <p:cNvSpPr>
            <a:spLocks noGrp="1"/>
          </p:cNvSpPr>
          <p:nvPr>
            <p:ph type="sldNum" sz="quarter" idx="5"/>
          </p:nvPr>
        </p:nvSpPr>
        <p:spPr/>
        <p:txBody>
          <a:bodyPr/>
          <a:lstStyle/>
          <a:p>
            <a:fld id="{A8E59076-9D36-425E-A478-83A5A883538C}" type="slidenum">
              <a:rPr lang="zh-CN" altLang="en-US" smtClean="0"/>
              <a:t>13</a:t>
            </a:fld>
            <a:endParaRPr lang="zh-CN" altLang="en-US"/>
          </a:p>
        </p:txBody>
      </p:sp>
    </p:spTree>
    <p:extLst>
      <p:ext uri="{BB962C8B-B14F-4D97-AF65-F5344CB8AC3E}">
        <p14:creationId xmlns:p14="http://schemas.microsoft.com/office/powerpoint/2010/main" val="2638137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ltLang="zh-CN"/>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189525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ltLang="zh-CN"/>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340966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ltLang="zh-CN"/>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00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ltLang="zh-CN"/>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709543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ltLang="zh-CN"/>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8222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ltLang="zh-CN"/>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1509440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2124577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2649515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261884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ltLang="zh-CN"/>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222629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301072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350675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400965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336206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ltLang="zh-CN"/>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D3361D87-2971-40E3-8196-938F40045B3C}" type="datetimeFigureOut">
              <a:rPr lang="zh-CN" altLang="en-US" smtClean="0"/>
              <a:t>2019/5/6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4216194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0C7F1F3-1B47-4BFF-92AF-D602363779B1}" type="slidenum">
              <a:rPr lang="zh-CN" altLang="en-US" smtClean="0"/>
              <a:t>‹#›</a:t>
            </a:fld>
            <a:endParaRPr lang="zh-CN" altLang="en-US"/>
          </a:p>
        </p:txBody>
      </p:sp>
      <p:sp>
        <p:nvSpPr>
          <p:cNvPr id="5" name="Date Placeholder 4"/>
          <p:cNvSpPr>
            <a:spLocks noGrp="1"/>
          </p:cNvSpPr>
          <p:nvPr>
            <p:ph type="dt" sz="half" idx="10"/>
          </p:nvPr>
        </p:nvSpPr>
        <p:spPr/>
        <p:txBody>
          <a:bodyPr/>
          <a:lstStyle/>
          <a:p>
            <a:fld id="{D3361D87-2971-40E3-8196-938F40045B3C}" type="datetimeFigureOut">
              <a:rPr lang="zh-CN" altLang="en-US" smtClean="0"/>
              <a:t>2019/5/6</a:t>
            </a:fld>
            <a:endParaRPr lang="zh-CN" altLang="en-US"/>
          </a:p>
        </p:txBody>
      </p:sp>
    </p:spTree>
    <p:extLst>
      <p:ext uri="{BB962C8B-B14F-4D97-AF65-F5344CB8AC3E}">
        <p14:creationId xmlns:p14="http://schemas.microsoft.com/office/powerpoint/2010/main" val="261792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361D87-2971-40E3-8196-938F40045B3C}" type="datetimeFigureOut">
              <a:rPr lang="zh-CN" altLang="en-US" smtClean="0"/>
              <a:t>2019/5/6</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C7F1F3-1B47-4BFF-92AF-D602363779B1}" type="slidenum">
              <a:rPr lang="zh-CN" altLang="en-US" smtClean="0"/>
              <a:t>‹#›</a:t>
            </a:fld>
            <a:endParaRPr lang="zh-CN" altLang="en-US"/>
          </a:p>
        </p:txBody>
      </p:sp>
    </p:spTree>
    <p:extLst>
      <p:ext uri="{BB962C8B-B14F-4D97-AF65-F5344CB8AC3E}">
        <p14:creationId xmlns:p14="http://schemas.microsoft.com/office/powerpoint/2010/main" val="47237727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24626-8567-4097-9DD4-74A2037B74D5}"/>
              </a:ext>
            </a:extLst>
          </p:cNvPr>
          <p:cNvSpPr>
            <a:spLocks noGrp="1"/>
          </p:cNvSpPr>
          <p:nvPr>
            <p:ph type="ctrTitle"/>
          </p:nvPr>
        </p:nvSpPr>
        <p:spPr/>
        <p:txBody>
          <a:bodyPr>
            <a:noAutofit/>
          </a:bodyPr>
          <a:lstStyle/>
          <a:p>
            <a:r>
              <a:rPr lang="en-US" altLang="zh-CN" sz="4000" dirty="0"/>
              <a:t>Classification of Dynamic Contrast Enhanced MR Images of Cervical Cancers Using Texture Analysis and Support Vector Machines</a:t>
            </a:r>
            <a:endParaRPr lang="zh-CN" altLang="en-US" sz="4000" dirty="0"/>
          </a:p>
        </p:txBody>
      </p:sp>
      <p:sp>
        <p:nvSpPr>
          <p:cNvPr id="3" name="Subtitle 2">
            <a:extLst>
              <a:ext uri="{FF2B5EF4-FFF2-40B4-BE49-F238E27FC236}">
                <a16:creationId xmlns:a16="http://schemas.microsoft.com/office/drawing/2014/main" id="{E13E8923-9EE2-418B-B12D-C607BAF1ED1E}"/>
              </a:ext>
            </a:extLst>
          </p:cNvPr>
          <p:cNvSpPr>
            <a:spLocks noGrp="1"/>
          </p:cNvSpPr>
          <p:nvPr>
            <p:ph type="subTitle" idx="1"/>
          </p:nvPr>
        </p:nvSpPr>
        <p:spPr/>
        <p:txBody>
          <a:bodyPr>
            <a:normAutofit fontScale="62500" lnSpcReduction="20000"/>
          </a:bodyPr>
          <a:lstStyle/>
          <a:p>
            <a:endParaRPr lang="en-US" altLang="zh-CN" dirty="0"/>
          </a:p>
          <a:p>
            <a:r>
              <a:rPr lang="en-US" altLang="zh-CN" dirty="0" err="1"/>
              <a:t>Turid</a:t>
            </a:r>
            <a:r>
              <a:rPr lang="en-US" altLang="zh-CN" dirty="0"/>
              <a:t> </a:t>
            </a:r>
            <a:r>
              <a:rPr lang="en-US" altLang="zh-CN" dirty="0" err="1"/>
              <a:t>Torheim</a:t>
            </a:r>
            <a:r>
              <a:rPr lang="en-US" altLang="zh-CN" dirty="0"/>
              <a:t>*, </a:t>
            </a:r>
            <a:r>
              <a:rPr lang="en-US" altLang="zh-CN" dirty="0" err="1"/>
              <a:t>Eirik</a:t>
            </a:r>
            <a:r>
              <a:rPr lang="en-US" altLang="zh-CN" dirty="0"/>
              <a:t> </a:t>
            </a:r>
            <a:r>
              <a:rPr lang="en-US" altLang="zh-CN" dirty="0" err="1"/>
              <a:t>Malinen</a:t>
            </a:r>
            <a:r>
              <a:rPr lang="en-US" altLang="zh-CN" dirty="0"/>
              <a:t>, Knut </a:t>
            </a:r>
            <a:r>
              <a:rPr lang="en-US" altLang="zh-CN" dirty="0" err="1"/>
              <a:t>Kvaal</a:t>
            </a:r>
            <a:r>
              <a:rPr lang="en-US" altLang="zh-CN" dirty="0"/>
              <a:t>, Heidi </a:t>
            </a:r>
            <a:r>
              <a:rPr lang="en-US" altLang="zh-CN" dirty="0" err="1"/>
              <a:t>Lyng</a:t>
            </a:r>
            <a:r>
              <a:rPr lang="en-US" altLang="zh-CN" dirty="0"/>
              <a:t>, Ulf G. </a:t>
            </a:r>
            <a:r>
              <a:rPr lang="en-US" altLang="zh-CN" dirty="0" err="1"/>
              <a:t>Indahl</a:t>
            </a:r>
            <a:r>
              <a:rPr lang="en-US" altLang="zh-CN" dirty="0"/>
              <a:t>, </a:t>
            </a:r>
            <a:r>
              <a:rPr lang="en-US" altLang="zh-CN" dirty="0" err="1"/>
              <a:t>Erlend</a:t>
            </a:r>
            <a:r>
              <a:rPr lang="en-US" altLang="zh-CN" dirty="0"/>
              <a:t> K. F. Andersen, and Cecilia M. </a:t>
            </a:r>
            <a:r>
              <a:rPr lang="en-US" altLang="zh-CN" dirty="0" err="1"/>
              <a:t>Futsæther</a:t>
            </a:r>
            <a:endParaRPr lang="en-US" altLang="zh-CN" dirty="0"/>
          </a:p>
          <a:p>
            <a:endParaRPr lang="en-US" altLang="zh-CN" dirty="0"/>
          </a:p>
          <a:p>
            <a:r>
              <a:rPr lang="en-US" altLang="zh-CN" dirty="0"/>
              <a:t>Presenter: Dan Zhou</a:t>
            </a:r>
          </a:p>
        </p:txBody>
      </p:sp>
    </p:spTree>
    <p:extLst>
      <p:ext uri="{BB962C8B-B14F-4D97-AF65-F5344CB8AC3E}">
        <p14:creationId xmlns:p14="http://schemas.microsoft.com/office/powerpoint/2010/main" val="735095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923FE-4C03-42B1-A3A5-807646285379}"/>
              </a:ext>
            </a:extLst>
          </p:cNvPr>
          <p:cNvSpPr>
            <a:spLocks noGrp="1"/>
          </p:cNvSpPr>
          <p:nvPr>
            <p:ph type="title"/>
          </p:nvPr>
        </p:nvSpPr>
        <p:spPr/>
        <p:txBody>
          <a:bodyPr/>
          <a:lstStyle/>
          <a:p>
            <a:r>
              <a:rPr lang="en-US" altLang="zh-CN" dirty="0"/>
              <a:t>Feature Selection</a:t>
            </a:r>
            <a:endParaRPr lang="zh-CN" altLang="en-US" dirty="0"/>
          </a:p>
        </p:txBody>
      </p:sp>
      <p:sp>
        <p:nvSpPr>
          <p:cNvPr id="3" name="Content Placeholder 2">
            <a:extLst>
              <a:ext uri="{FF2B5EF4-FFF2-40B4-BE49-F238E27FC236}">
                <a16:creationId xmlns:a16="http://schemas.microsoft.com/office/drawing/2014/main" id="{F01ACAD5-4A4B-4B3B-9785-95C87B54D2C4}"/>
              </a:ext>
            </a:extLst>
          </p:cNvPr>
          <p:cNvSpPr>
            <a:spLocks noGrp="1"/>
          </p:cNvSpPr>
          <p:nvPr>
            <p:ph idx="1"/>
          </p:nvPr>
        </p:nvSpPr>
        <p:spPr/>
        <p:txBody>
          <a:bodyPr>
            <a:normAutofit fontScale="92500"/>
          </a:bodyPr>
          <a:lstStyle/>
          <a:p>
            <a:r>
              <a:rPr lang="en-US" altLang="zh-CN" dirty="0"/>
              <a:t>Feature selection was done by sorting the feature variables according to their ability to explain the total variance in the data set as follows.</a:t>
            </a:r>
          </a:p>
          <a:p>
            <a:r>
              <a:rPr lang="en-US" altLang="zh-CN" dirty="0"/>
              <a:t>1) Compute the total variance (T0) of the complete set of available variables, and set the required level (L&lt;100% ) of explained variable variance by the selected subset.</a:t>
            </a:r>
          </a:p>
          <a:p>
            <a:r>
              <a:rPr lang="en-US" altLang="zh-CN" dirty="0"/>
              <a:t>2) Choose among the unselected variables the one with the largest variance.</a:t>
            </a:r>
          </a:p>
          <a:p>
            <a:r>
              <a:rPr lang="en-US" altLang="zh-CN" dirty="0"/>
              <a:t>3) Project the remaining variables onto the orthogonal complement of the subspace spanned by the selected one(s).</a:t>
            </a:r>
          </a:p>
          <a:p>
            <a:r>
              <a:rPr lang="en-US" altLang="zh-CN" dirty="0"/>
              <a:t>4) Compare the total variance (Tr) of the remaining (projected) variables with T0: If 100(1-(Tr/T0))%&lt;L, then return to step 1) for selection of another variable.</a:t>
            </a:r>
          </a:p>
          <a:p>
            <a:r>
              <a:rPr lang="en-US" altLang="zh-CN" dirty="0"/>
              <a:t>5) The final collection of selected variables was used as predictors in the subsequent SVM classification.</a:t>
            </a:r>
          </a:p>
        </p:txBody>
      </p:sp>
    </p:spTree>
    <p:extLst>
      <p:ext uri="{BB962C8B-B14F-4D97-AF65-F5344CB8AC3E}">
        <p14:creationId xmlns:p14="http://schemas.microsoft.com/office/powerpoint/2010/main" val="2441144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r>
              <a:rPr lang="en-US" altLang="zh-CN" i="1" dirty="0"/>
              <a:t>Classification</a:t>
            </a:r>
            <a:endParaRPr lang="zh-CN" altLang="en-US" dirty="0"/>
          </a:p>
        </p:txBody>
      </p:sp>
      <p:sp>
        <p:nvSpPr>
          <p:cNvPr id="3" name="Content Placeholder 2">
            <a:extLst>
              <a:ext uri="{FF2B5EF4-FFF2-40B4-BE49-F238E27FC236}">
                <a16:creationId xmlns:a16="http://schemas.microsoft.com/office/drawing/2014/main" id="{3D3A5AB1-1FA2-4DE4-8F9C-EB17BF66E50E}"/>
              </a:ext>
            </a:extLst>
          </p:cNvPr>
          <p:cNvSpPr>
            <a:spLocks noGrp="1"/>
          </p:cNvSpPr>
          <p:nvPr>
            <p:ph idx="1"/>
          </p:nvPr>
        </p:nvSpPr>
        <p:spPr/>
        <p:txBody>
          <a:bodyPr/>
          <a:lstStyle/>
          <a:p>
            <a:r>
              <a:rPr lang="en-US" altLang="zh-CN" dirty="0"/>
              <a:t>Support vector machines (SVM): soft margin SVM</a:t>
            </a:r>
          </a:p>
          <a:p>
            <a:endParaRPr lang="en-US" altLang="zh-CN" dirty="0"/>
          </a:p>
          <a:p>
            <a:r>
              <a:rPr lang="en-US" altLang="zh-CN" dirty="0"/>
              <a:t>classes are not necessarily linearly separable in the original feature space, this paper used the radial basis function(RBF) kernel</a:t>
            </a:r>
          </a:p>
          <a:p>
            <a:endParaRPr lang="en-US" altLang="zh-CN" dirty="0"/>
          </a:p>
          <a:p>
            <a:endParaRPr lang="en-US" altLang="zh-CN" dirty="0"/>
          </a:p>
          <a:p>
            <a:endParaRPr lang="en-US" altLang="zh-CN" dirty="0"/>
          </a:p>
          <a:p>
            <a:pPr marL="0" indent="0">
              <a:buNone/>
            </a:pPr>
            <a:endParaRPr lang="en-US" altLang="zh-CN" dirty="0"/>
          </a:p>
          <a:p>
            <a:endParaRPr lang="en-US" altLang="zh-CN" dirty="0"/>
          </a:p>
          <a:p>
            <a:endParaRPr lang="en-US" altLang="zh-CN" dirty="0">
              <a:solidFill>
                <a:schemeClr val="tx1"/>
              </a:solidFill>
            </a:endParaRPr>
          </a:p>
          <a:p>
            <a:endParaRPr lang="en-US" altLang="zh-CN" dirty="0"/>
          </a:p>
          <a:p>
            <a:endParaRPr lang="zh-CN" altLang="en-US" dirty="0"/>
          </a:p>
        </p:txBody>
      </p:sp>
      <p:pic>
        <p:nvPicPr>
          <p:cNvPr id="4" name="Picture 3">
            <a:extLst>
              <a:ext uri="{FF2B5EF4-FFF2-40B4-BE49-F238E27FC236}">
                <a16:creationId xmlns:a16="http://schemas.microsoft.com/office/drawing/2014/main" id="{9CC05F3D-67DA-4877-BC11-F2497F3DCBE0}"/>
              </a:ext>
            </a:extLst>
          </p:cNvPr>
          <p:cNvPicPr>
            <a:picLocks noChangeAspect="1"/>
          </p:cNvPicPr>
          <p:nvPr/>
        </p:nvPicPr>
        <p:blipFill>
          <a:blip r:embed="rId3"/>
          <a:stretch>
            <a:fillRect/>
          </a:stretch>
        </p:blipFill>
        <p:spPr>
          <a:xfrm>
            <a:off x="5731872" y="3669571"/>
            <a:ext cx="4411436" cy="862807"/>
          </a:xfrm>
          <a:prstGeom prst="rect">
            <a:avLst/>
          </a:prstGeom>
        </p:spPr>
      </p:pic>
      <p:pic>
        <p:nvPicPr>
          <p:cNvPr id="5" name="Content Placeholder 3">
            <a:extLst>
              <a:ext uri="{FF2B5EF4-FFF2-40B4-BE49-F238E27FC236}">
                <a16:creationId xmlns:a16="http://schemas.microsoft.com/office/drawing/2014/main" id="{FE913AB8-6035-4DE7-8E40-0CD9C65BAFEE}"/>
              </a:ext>
            </a:extLst>
          </p:cNvPr>
          <p:cNvPicPr>
            <a:picLocks noChangeAspect="1"/>
          </p:cNvPicPr>
          <p:nvPr/>
        </p:nvPicPr>
        <p:blipFill>
          <a:blip r:embed="rId4"/>
          <a:stretch>
            <a:fillRect/>
          </a:stretch>
        </p:blipFill>
        <p:spPr>
          <a:xfrm>
            <a:off x="5768982" y="4532378"/>
            <a:ext cx="3800475" cy="1860062"/>
          </a:xfrm>
          <a:prstGeom prst="rect">
            <a:avLst/>
          </a:prstGeom>
        </p:spPr>
      </p:pic>
      <p:pic>
        <p:nvPicPr>
          <p:cNvPr id="6" name="Picture 5">
            <a:extLst>
              <a:ext uri="{FF2B5EF4-FFF2-40B4-BE49-F238E27FC236}">
                <a16:creationId xmlns:a16="http://schemas.microsoft.com/office/drawing/2014/main" id="{42590A55-6E9A-4F52-8F27-5E5BBDA30E82}"/>
              </a:ext>
            </a:extLst>
          </p:cNvPr>
          <p:cNvPicPr>
            <a:picLocks noChangeAspect="1"/>
          </p:cNvPicPr>
          <p:nvPr/>
        </p:nvPicPr>
        <p:blipFill>
          <a:blip r:embed="rId5"/>
          <a:stretch>
            <a:fillRect/>
          </a:stretch>
        </p:blipFill>
        <p:spPr>
          <a:xfrm>
            <a:off x="991553" y="3701296"/>
            <a:ext cx="4149408" cy="2524760"/>
          </a:xfrm>
          <a:prstGeom prst="rect">
            <a:avLst/>
          </a:prstGeom>
        </p:spPr>
      </p:pic>
    </p:spTree>
    <p:extLst>
      <p:ext uri="{BB962C8B-B14F-4D97-AF65-F5344CB8AC3E}">
        <p14:creationId xmlns:p14="http://schemas.microsoft.com/office/powerpoint/2010/main" val="399252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r>
              <a:rPr lang="en-US" altLang="zh-CN" i="1" dirty="0"/>
              <a:t>Statistical Analysis and Model Validation</a:t>
            </a:r>
            <a:endParaRPr lang="zh-CN" altLang="en-US" dirty="0"/>
          </a:p>
        </p:txBody>
      </p:sp>
      <p:sp>
        <p:nvSpPr>
          <p:cNvPr id="6" name="Content Placeholder 5">
            <a:extLst>
              <a:ext uri="{FF2B5EF4-FFF2-40B4-BE49-F238E27FC236}">
                <a16:creationId xmlns:a16="http://schemas.microsoft.com/office/drawing/2014/main" id="{B065616E-D8B5-48C2-8260-2F8808303E90}"/>
              </a:ext>
            </a:extLst>
          </p:cNvPr>
          <p:cNvSpPr>
            <a:spLocks noGrp="1"/>
          </p:cNvSpPr>
          <p:nvPr>
            <p:ph idx="1"/>
          </p:nvPr>
        </p:nvSpPr>
        <p:spPr/>
        <p:txBody>
          <a:bodyPr/>
          <a:lstStyle/>
          <a:p>
            <a:r>
              <a:rPr lang="en-US" altLang="zh-CN" dirty="0"/>
              <a:t>evaluated using ANOVA and post hoc Tukey’s HSD tests with significance level p&lt;0.05</a:t>
            </a:r>
          </a:p>
          <a:p>
            <a:endParaRPr lang="en-US" altLang="zh-CN" dirty="0"/>
          </a:p>
          <a:p>
            <a:r>
              <a:rPr lang="en-US" altLang="zh-CN" dirty="0"/>
              <a:t>A selection of models were also validated using a leave-one-out cross-model validation</a:t>
            </a:r>
            <a:endParaRPr lang="zh-CN" altLang="en-US" dirty="0"/>
          </a:p>
        </p:txBody>
      </p:sp>
    </p:spTree>
    <p:extLst>
      <p:ext uri="{BB962C8B-B14F-4D97-AF65-F5344CB8AC3E}">
        <p14:creationId xmlns:p14="http://schemas.microsoft.com/office/powerpoint/2010/main" val="4245325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r>
              <a:rPr lang="en-US" altLang="zh-CN" dirty="0"/>
              <a:t>Result</a:t>
            </a:r>
            <a:endParaRPr lang="zh-CN" altLang="en-US" dirty="0"/>
          </a:p>
        </p:txBody>
      </p:sp>
      <p:pic>
        <p:nvPicPr>
          <p:cNvPr id="4" name="Content Placeholder 3">
            <a:extLst>
              <a:ext uri="{FF2B5EF4-FFF2-40B4-BE49-F238E27FC236}">
                <a16:creationId xmlns:a16="http://schemas.microsoft.com/office/drawing/2014/main" id="{9E1641CB-74F0-46DE-8CE7-CEB2E98420F4}"/>
              </a:ext>
            </a:extLst>
          </p:cNvPr>
          <p:cNvPicPr>
            <a:picLocks noGrp="1" noChangeAspect="1"/>
          </p:cNvPicPr>
          <p:nvPr>
            <p:ph idx="1"/>
          </p:nvPr>
        </p:nvPicPr>
        <p:blipFill>
          <a:blip r:embed="rId3"/>
          <a:stretch>
            <a:fillRect/>
          </a:stretch>
        </p:blipFill>
        <p:spPr>
          <a:xfrm>
            <a:off x="838200" y="1690688"/>
            <a:ext cx="10515600" cy="4351338"/>
          </a:xfrm>
          <a:prstGeom prst="rect">
            <a:avLst/>
          </a:prstGeom>
        </p:spPr>
      </p:pic>
    </p:spTree>
    <p:extLst>
      <p:ext uri="{BB962C8B-B14F-4D97-AF65-F5344CB8AC3E}">
        <p14:creationId xmlns:p14="http://schemas.microsoft.com/office/powerpoint/2010/main" val="3165299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endParaRPr lang="zh-CN" altLang="en-US"/>
          </a:p>
        </p:txBody>
      </p:sp>
      <p:pic>
        <p:nvPicPr>
          <p:cNvPr id="4" name="Content Placeholder 3">
            <a:extLst>
              <a:ext uri="{FF2B5EF4-FFF2-40B4-BE49-F238E27FC236}">
                <a16:creationId xmlns:a16="http://schemas.microsoft.com/office/drawing/2014/main" id="{6B3AB53B-968C-4537-9D45-2228968032EA}"/>
              </a:ext>
            </a:extLst>
          </p:cNvPr>
          <p:cNvPicPr>
            <a:picLocks noGrp="1" noChangeAspect="1"/>
          </p:cNvPicPr>
          <p:nvPr>
            <p:ph idx="1"/>
          </p:nvPr>
        </p:nvPicPr>
        <p:blipFill>
          <a:blip r:embed="rId2"/>
          <a:stretch>
            <a:fillRect/>
          </a:stretch>
        </p:blipFill>
        <p:spPr>
          <a:xfrm>
            <a:off x="952500" y="365126"/>
            <a:ext cx="9791700" cy="6127750"/>
          </a:xfrm>
          <a:prstGeom prst="rect">
            <a:avLst/>
          </a:prstGeom>
        </p:spPr>
      </p:pic>
    </p:spTree>
    <p:extLst>
      <p:ext uri="{BB962C8B-B14F-4D97-AF65-F5344CB8AC3E}">
        <p14:creationId xmlns:p14="http://schemas.microsoft.com/office/powerpoint/2010/main" val="3065965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49BE3-080D-446B-A1B4-CF9D1EB6D11A}"/>
              </a:ext>
            </a:extLst>
          </p:cNvPr>
          <p:cNvSpPr>
            <a:spLocks noGrp="1"/>
          </p:cNvSpPr>
          <p:nvPr>
            <p:ph type="title"/>
          </p:nvPr>
        </p:nvSpPr>
        <p:spPr/>
        <p:txBody>
          <a:bodyPr/>
          <a:lstStyle/>
          <a:p>
            <a:r>
              <a:rPr lang="en-US" altLang="zh-CN" dirty="0"/>
              <a:t>Conclusion</a:t>
            </a:r>
            <a:endParaRPr lang="zh-CN" altLang="en-US" dirty="0"/>
          </a:p>
        </p:txBody>
      </p:sp>
      <p:sp>
        <p:nvSpPr>
          <p:cNvPr id="3" name="Content Placeholder 2">
            <a:extLst>
              <a:ext uri="{FF2B5EF4-FFF2-40B4-BE49-F238E27FC236}">
                <a16:creationId xmlns:a16="http://schemas.microsoft.com/office/drawing/2014/main" id="{E1E2EF5C-6838-4B85-8089-C0C4A9D1A792}"/>
              </a:ext>
            </a:extLst>
          </p:cNvPr>
          <p:cNvSpPr>
            <a:spLocks noGrp="1"/>
          </p:cNvSpPr>
          <p:nvPr>
            <p:ph idx="1"/>
          </p:nvPr>
        </p:nvSpPr>
        <p:spPr/>
        <p:txBody>
          <a:bodyPr/>
          <a:lstStyle/>
          <a:p>
            <a:r>
              <a:rPr lang="en-US" altLang="zh-CN" dirty="0"/>
              <a:t>for predicting outcome of chemoradiotherapy for cervical cancer patients, texture features from GLCMs of pharmacokinetic parameter maps derived from DCE-MRI appear to be better predictors than first-order statistical features and can compete with the clinical factors tumor volume and stage.</a:t>
            </a:r>
            <a:endParaRPr lang="zh-CN" altLang="en-US" dirty="0"/>
          </a:p>
        </p:txBody>
      </p:sp>
    </p:spTree>
    <p:extLst>
      <p:ext uri="{BB962C8B-B14F-4D97-AF65-F5344CB8AC3E}">
        <p14:creationId xmlns:p14="http://schemas.microsoft.com/office/powerpoint/2010/main" val="3781125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1D381-D4FA-48C6-8A59-3CF8A338C9F6}"/>
              </a:ext>
            </a:extLst>
          </p:cNvPr>
          <p:cNvSpPr>
            <a:spLocks noGrp="1"/>
          </p:cNvSpPr>
          <p:nvPr>
            <p:ph type="ctrTitle"/>
          </p:nvPr>
        </p:nvSpPr>
        <p:spPr/>
        <p:txBody>
          <a:bodyPr/>
          <a:lstStyle/>
          <a:p>
            <a:r>
              <a:rPr lang="en-US" altLang="zh-CN" dirty="0"/>
              <a:t>Thank You!</a:t>
            </a:r>
            <a:endParaRPr lang="zh-CN" altLang="en-US" dirty="0"/>
          </a:p>
        </p:txBody>
      </p:sp>
    </p:spTree>
    <p:extLst>
      <p:ext uri="{BB962C8B-B14F-4D97-AF65-F5344CB8AC3E}">
        <p14:creationId xmlns:p14="http://schemas.microsoft.com/office/powerpoint/2010/main" val="68537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93557-1A40-4A65-9D0A-E3938E368396}"/>
              </a:ext>
            </a:extLst>
          </p:cNvPr>
          <p:cNvSpPr>
            <a:spLocks noGrp="1"/>
          </p:cNvSpPr>
          <p:nvPr>
            <p:ph type="title"/>
          </p:nvPr>
        </p:nvSpPr>
        <p:spPr/>
        <p:txBody>
          <a:bodyPr/>
          <a:lstStyle/>
          <a:p>
            <a:r>
              <a:rPr lang="en-US" altLang="zh-CN" dirty="0"/>
              <a:t>Crux</a:t>
            </a:r>
            <a:endParaRPr lang="zh-CN" altLang="en-US" dirty="0"/>
          </a:p>
        </p:txBody>
      </p:sp>
      <p:sp>
        <p:nvSpPr>
          <p:cNvPr id="3" name="Content Placeholder 2">
            <a:extLst>
              <a:ext uri="{FF2B5EF4-FFF2-40B4-BE49-F238E27FC236}">
                <a16:creationId xmlns:a16="http://schemas.microsoft.com/office/drawing/2014/main" id="{0EF4EEE0-93A8-4628-BCFC-D493C33171B9}"/>
              </a:ext>
            </a:extLst>
          </p:cNvPr>
          <p:cNvSpPr>
            <a:spLocks noGrp="1"/>
          </p:cNvSpPr>
          <p:nvPr>
            <p:ph idx="1"/>
          </p:nvPr>
        </p:nvSpPr>
        <p:spPr/>
        <p:txBody>
          <a:bodyPr>
            <a:normAutofit/>
          </a:bodyPr>
          <a:lstStyle/>
          <a:p>
            <a:r>
              <a:rPr lang="en-US" altLang="zh-CN" dirty="0"/>
              <a:t>The aim of the study was to determine whether treatment outcome for 81 patients with locally advanced cervical cancer could be predicted from parameters of the Brix pharmacokinetic model derived from dynamic contrast enhanced magnetic resonance imaging (DCE-MRI).</a:t>
            </a:r>
          </a:p>
          <a:p>
            <a:endParaRPr lang="en-US" altLang="zh-CN" dirty="0"/>
          </a:p>
          <a:p>
            <a:r>
              <a:rPr lang="en-US" altLang="zh-CN" dirty="0"/>
              <a:t>Features derived from first-order statistics could not discriminate between cured and relapsed patients (specificity 0%–20%, p-values close to unity). However, second-order GLCM features could significantly predict treatment outcome with accuracies (~70%) similar to the clinical factors tumor volume and stage (69%). The results indicate that the spatial relations within the tumor, quantified by texture features, were more suitable for outcome prediction than first-order features.</a:t>
            </a:r>
            <a:endParaRPr lang="zh-CN" altLang="en-US" dirty="0"/>
          </a:p>
        </p:txBody>
      </p:sp>
    </p:spTree>
    <p:extLst>
      <p:ext uri="{BB962C8B-B14F-4D97-AF65-F5344CB8AC3E}">
        <p14:creationId xmlns:p14="http://schemas.microsoft.com/office/powerpoint/2010/main" val="146356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r>
              <a:rPr lang="en-US" altLang="zh-CN" dirty="0"/>
              <a:t>Literature Review</a:t>
            </a:r>
            <a:endParaRPr lang="zh-CN" altLang="en-US" dirty="0"/>
          </a:p>
        </p:txBody>
      </p:sp>
      <p:sp>
        <p:nvSpPr>
          <p:cNvPr id="3" name="Content Placeholder 2">
            <a:extLst>
              <a:ext uri="{FF2B5EF4-FFF2-40B4-BE49-F238E27FC236}">
                <a16:creationId xmlns:a16="http://schemas.microsoft.com/office/drawing/2014/main" id="{3D3A5AB1-1FA2-4DE4-8F9C-EB17BF66E50E}"/>
              </a:ext>
            </a:extLst>
          </p:cNvPr>
          <p:cNvSpPr>
            <a:spLocks noGrp="1"/>
          </p:cNvSpPr>
          <p:nvPr>
            <p:ph idx="1"/>
          </p:nvPr>
        </p:nvSpPr>
        <p:spPr/>
        <p:txBody>
          <a:bodyPr>
            <a:normAutofit/>
          </a:bodyPr>
          <a:lstStyle/>
          <a:p>
            <a:r>
              <a:rPr lang="en-US" altLang="zh-CN" dirty="0"/>
              <a:t>Previous studies have found correlations between DCE-MRI parameters and treatment outcome for locally advanced cervical cancers, for example in M. A. Zahra et al. </a:t>
            </a:r>
          </a:p>
          <a:p>
            <a:endParaRPr lang="en-US" altLang="zh-CN" dirty="0"/>
          </a:p>
          <a:p>
            <a:r>
              <a:rPr lang="en-US" altLang="zh-CN" dirty="0"/>
              <a:t>However, these correlations do not necessarily imply that the Brix parameters can be used to </a:t>
            </a:r>
            <a:r>
              <a:rPr lang="en-US" altLang="zh-CN" i="1" dirty="0"/>
              <a:t>predict </a:t>
            </a:r>
            <a:r>
              <a:rPr lang="en-US" altLang="zh-CN" dirty="0"/>
              <a:t>the treatment outcome for a particular patient. </a:t>
            </a:r>
          </a:p>
          <a:p>
            <a:endParaRPr lang="en-US" altLang="zh-CN" dirty="0"/>
          </a:p>
          <a:p>
            <a:r>
              <a:rPr lang="en-US" altLang="zh-CN" dirty="0"/>
              <a:t>Thus, the aim of the current study was to examine if the Brix pharmacokinetic classification model were able to predict treatment outcome.</a:t>
            </a:r>
            <a:endParaRPr lang="zh-CN" altLang="en-US" dirty="0"/>
          </a:p>
        </p:txBody>
      </p:sp>
    </p:spTree>
    <p:extLst>
      <p:ext uri="{BB962C8B-B14F-4D97-AF65-F5344CB8AC3E}">
        <p14:creationId xmlns:p14="http://schemas.microsoft.com/office/powerpoint/2010/main" val="2289232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r>
              <a:rPr lang="en-US" altLang="zh-CN" dirty="0"/>
              <a:t>Statistical Features</a:t>
            </a:r>
            <a:endParaRPr lang="zh-CN" altLang="en-US" dirty="0"/>
          </a:p>
        </p:txBody>
      </p:sp>
      <p:sp>
        <p:nvSpPr>
          <p:cNvPr id="3" name="Content Placeholder 2">
            <a:extLst>
              <a:ext uri="{FF2B5EF4-FFF2-40B4-BE49-F238E27FC236}">
                <a16:creationId xmlns:a16="http://schemas.microsoft.com/office/drawing/2014/main" id="{3D3A5AB1-1FA2-4DE4-8F9C-EB17BF66E50E}"/>
              </a:ext>
            </a:extLst>
          </p:cNvPr>
          <p:cNvSpPr>
            <a:spLocks noGrp="1"/>
          </p:cNvSpPr>
          <p:nvPr>
            <p:ph idx="1"/>
          </p:nvPr>
        </p:nvSpPr>
        <p:spPr/>
        <p:txBody>
          <a:bodyPr/>
          <a:lstStyle/>
          <a:p>
            <a:r>
              <a:rPr lang="en-US" altLang="zh-CN" dirty="0"/>
              <a:t>First-order statistical features of the Brix parameters were used.</a:t>
            </a:r>
          </a:p>
          <a:p>
            <a:pPr marL="0" indent="0">
              <a:buNone/>
            </a:pPr>
            <a:r>
              <a:rPr lang="en-US" altLang="zh-CN" dirty="0"/>
              <a:t> </a:t>
            </a:r>
          </a:p>
          <a:p>
            <a:r>
              <a:rPr lang="en-US" altLang="zh-CN" dirty="0"/>
              <a:t>texture analysis of Brix parameter maps was done by constructing gray level co-occurrence matrices (GLCM) from the maps. </a:t>
            </a:r>
          </a:p>
          <a:p>
            <a:endParaRPr lang="en-US" altLang="zh-CN" dirty="0"/>
          </a:p>
          <a:p>
            <a:r>
              <a:rPr lang="en-US" altLang="zh-CN" dirty="0"/>
              <a:t>Clinical factors: tumor volume, FIGO stage</a:t>
            </a:r>
            <a:endParaRPr lang="zh-CN" altLang="en-US" dirty="0"/>
          </a:p>
          <a:p>
            <a:endParaRPr lang="zh-CN" altLang="en-US" dirty="0"/>
          </a:p>
        </p:txBody>
      </p:sp>
    </p:spTree>
    <p:extLst>
      <p:ext uri="{BB962C8B-B14F-4D97-AF65-F5344CB8AC3E}">
        <p14:creationId xmlns:p14="http://schemas.microsoft.com/office/powerpoint/2010/main" val="2484205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normAutofit fontScale="90000"/>
          </a:bodyPr>
          <a:lstStyle/>
          <a:p>
            <a:br>
              <a:rPr lang="en-US" altLang="zh-CN" dirty="0"/>
            </a:br>
            <a:r>
              <a:rPr lang="en-US" altLang="zh-CN" dirty="0"/>
              <a:t>Brix Parameter</a:t>
            </a:r>
            <a:br>
              <a:rPr lang="en-US" altLang="zh-CN" dirty="0"/>
            </a:br>
            <a:endParaRPr lang="zh-CN" altLang="en-US" dirty="0"/>
          </a:p>
        </p:txBody>
      </p:sp>
      <p:sp>
        <p:nvSpPr>
          <p:cNvPr id="3" name="Content Placeholder 2">
            <a:extLst>
              <a:ext uri="{FF2B5EF4-FFF2-40B4-BE49-F238E27FC236}">
                <a16:creationId xmlns:a16="http://schemas.microsoft.com/office/drawing/2014/main" id="{3D3A5AB1-1FA2-4DE4-8F9C-EB17BF66E50E}"/>
              </a:ext>
            </a:extLst>
          </p:cNvPr>
          <p:cNvSpPr>
            <a:spLocks noGrp="1"/>
          </p:cNvSpPr>
          <p:nvPr>
            <p:ph idx="1"/>
          </p:nvPr>
        </p:nvSpPr>
        <p:spPr/>
        <p:txBody>
          <a:bodyPr/>
          <a:lstStyle/>
          <a:p>
            <a:r>
              <a:rPr lang="en-US" altLang="zh-CN" dirty="0"/>
              <a:t>A: amplitude</a:t>
            </a:r>
          </a:p>
          <a:p>
            <a:r>
              <a:rPr lang="en-US" altLang="zh-CN" dirty="0" err="1"/>
              <a:t>Kep</a:t>
            </a:r>
            <a:r>
              <a:rPr lang="en-US" altLang="zh-CN" dirty="0"/>
              <a:t>: the transfer rate of contrast agent from the tumor tissue to the blood stream</a:t>
            </a:r>
          </a:p>
          <a:p>
            <a:r>
              <a:rPr lang="en-US" altLang="zh-CN" dirty="0" err="1"/>
              <a:t>Kel</a:t>
            </a:r>
            <a:r>
              <a:rPr lang="en-US" altLang="zh-CN" dirty="0"/>
              <a:t>: the washout rate of contrast agent from the blood plasma.</a:t>
            </a:r>
          </a:p>
          <a:p>
            <a:endParaRPr lang="en-US" altLang="zh-CN" dirty="0"/>
          </a:p>
          <a:p>
            <a:endParaRPr lang="en-US" altLang="zh-CN" dirty="0"/>
          </a:p>
          <a:p>
            <a:endParaRPr lang="zh-CN" altLang="en-US" dirty="0"/>
          </a:p>
        </p:txBody>
      </p:sp>
      <p:pic>
        <p:nvPicPr>
          <p:cNvPr id="5" name="Picture 4">
            <a:extLst>
              <a:ext uri="{FF2B5EF4-FFF2-40B4-BE49-F238E27FC236}">
                <a16:creationId xmlns:a16="http://schemas.microsoft.com/office/drawing/2014/main" id="{56A4FB56-3DC0-45B1-BA8B-DF0E0F45488E}"/>
              </a:ext>
            </a:extLst>
          </p:cNvPr>
          <p:cNvPicPr>
            <a:picLocks noChangeAspect="1"/>
          </p:cNvPicPr>
          <p:nvPr/>
        </p:nvPicPr>
        <p:blipFill>
          <a:blip r:embed="rId3"/>
          <a:stretch>
            <a:fillRect/>
          </a:stretch>
        </p:blipFill>
        <p:spPr>
          <a:xfrm>
            <a:off x="1221240" y="4342833"/>
            <a:ext cx="2466975" cy="704850"/>
          </a:xfrm>
          <a:prstGeom prst="rect">
            <a:avLst/>
          </a:prstGeom>
        </p:spPr>
      </p:pic>
      <p:pic>
        <p:nvPicPr>
          <p:cNvPr id="6" name="Picture 5">
            <a:extLst>
              <a:ext uri="{FF2B5EF4-FFF2-40B4-BE49-F238E27FC236}">
                <a16:creationId xmlns:a16="http://schemas.microsoft.com/office/drawing/2014/main" id="{DA4086AA-5C03-4DE0-948E-C513125899D8}"/>
              </a:ext>
            </a:extLst>
          </p:cNvPr>
          <p:cNvPicPr>
            <a:picLocks noChangeAspect="1"/>
          </p:cNvPicPr>
          <p:nvPr/>
        </p:nvPicPr>
        <p:blipFill>
          <a:blip r:embed="rId4"/>
          <a:stretch>
            <a:fillRect/>
          </a:stretch>
        </p:blipFill>
        <p:spPr>
          <a:xfrm>
            <a:off x="838200" y="5326573"/>
            <a:ext cx="3981450" cy="571500"/>
          </a:xfrm>
          <a:prstGeom prst="rect">
            <a:avLst/>
          </a:prstGeom>
        </p:spPr>
      </p:pic>
    </p:spTree>
    <p:extLst>
      <p:ext uri="{BB962C8B-B14F-4D97-AF65-F5344CB8AC3E}">
        <p14:creationId xmlns:p14="http://schemas.microsoft.com/office/powerpoint/2010/main" val="83641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r>
              <a:rPr lang="en-US" altLang="zh-CN" i="1" dirty="0"/>
              <a:t>First-Order Statistics</a:t>
            </a:r>
            <a:endParaRPr lang="zh-CN" altLang="en-US" dirty="0"/>
          </a:p>
        </p:txBody>
      </p:sp>
      <p:sp>
        <p:nvSpPr>
          <p:cNvPr id="3" name="Content Placeholder 2">
            <a:extLst>
              <a:ext uri="{FF2B5EF4-FFF2-40B4-BE49-F238E27FC236}">
                <a16:creationId xmlns:a16="http://schemas.microsoft.com/office/drawing/2014/main" id="{3D3A5AB1-1FA2-4DE4-8F9C-EB17BF66E50E}"/>
              </a:ext>
            </a:extLst>
          </p:cNvPr>
          <p:cNvSpPr>
            <a:spLocks noGrp="1"/>
          </p:cNvSpPr>
          <p:nvPr>
            <p:ph idx="1"/>
          </p:nvPr>
        </p:nvSpPr>
        <p:spPr/>
        <p:txBody>
          <a:bodyPr/>
          <a:lstStyle/>
          <a:p>
            <a:r>
              <a:rPr lang="en-US" altLang="zh-CN" dirty="0"/>
              <a:t>The mean, median, mode, standard deviation, maximum and minimum value, skewness, kurtosis, percentile values, percentile widths of each Brix parameter A, </a:t>
            </a:r>
            <a:r>
              <a:rPr lang="en-US" altLang="zh-CN" dirty="0" err="1"/>
              <a:t>Kep</a:t>
            </a:r>
            <a:r>
              <a:rPr lang="en-US" altLang="zh-CN" dirty="0"/>
              <a:t>, </a:t>
            </a:r>
            <a:r>
              <a:rPr lang="en-US" altLang="zh-CN" dirty="0" err="1"/>
              <a:t>Kel</a:t>
            </a:r>
            <a:r>
              <a:rPr lang="en-US" altLang="zh-CN" dirty="0"/>
              <a:t> were calculated for each tumor.</a:t>
            </a:r>
            <a:endParaRPr lang="zh-CN" altLang="en-US" dirty="0"/>
          </a:p>
        </p:txBody>
      </p:sp>
    </p:spTree>
    <p:extLst>
      <p:ext uri="{BB962C8B-B14F-4D97-AF65-F5344CB8AC3E}">
        <p14:creationId xmlns:p14="http://schemas.microsoft.com/office/powerpoint/2010/main" val="4086005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r>
              <a:rPr lang="en-US" altLang="zh-CN" b="1" dirty="0"/>
              <a:t>texture analysis of Brix parameter</a:t>
            </a:r>
            <a:endParaRPr lang="zh-CN" altLang="en-US" dirty="0"/>
          </a:p>
        </p:txBody>
      </p:sp>
      <p:sp>
        <p:nvSpPr>
          <p:cNvPr id="3" name="Content Placeholder 2">
            <a:extLst>
              <a:ext uri="{FF2B5EF4-FFF2-40B4-BE49-F238E27FC236}">
                <a16:creationId xmlns:a16="http://schemas.microsoft.com/office/drawing/2014/main" id="{3D3A5AB1-1FA2-4DE4-8F9C-EB17BF66E50E}"/>
              </a:ext>
            </a:extLst>
          </p:cNvPr>
          <p:cNvSpPr>
            <a:spLocks noGrp="1"/>
          </p:cNvSpPr>
          <p:nvPr>
            <p:ph sz="half" idx="1"/>
          </p:nvPr>
        </p:nvSpPr>
        <p:spPr>
          <a:xfrm>
            <a:off x="838200" y="1825625"/>
            <a:ext cx="4909457" cy="4351338"/>
          </a:xfrm>
        </p:spPr>
        <p:txBody>
          <a:bodyPr/>
          <a:lstStyle/>
          <a:p>
            <a:r>
              <a:rPr lang="en-US" altLang="zh-CN" dirty="0"/>
              <a:t>Method: gray level co-occurrence matrix (GLCM)</a:t>
            </a:r>
          </a:p>
          <a:p>
            <a:r>
              <a:rPr lang="en-US" altLang="zh-CN" dirty="0"/>
              <a:t>The GLCM is calculates how often a pixel with gray-level value </a:t>
            </a:r>
            <a:r>
              <a:rPr lang="en-US" altLang="zh-CN" dirty="0" err="1"/>
              <a:t>i</a:t>
            </a:r>
            <a:r>
              <a:rPr lang="en-US" altLang="zh-CN" dirty="0"/>
              <a:t> occurs from different direction to adjacent pixels with the value with the value j .</a:t>
            </a:r>
          </a:p>
          <a:p>
            <a:r>
              <a:rPr lang="en-US" altLang="zh-CN" dirty="0"/>
              <a:t>Define distance (step length) and a direction</a:t>
            </a:r>
            <a:endParaRPr lang="zh-CN" altLang="en-US" dirty="0"/>
          </a:p>
        </p:txBody>
      </p:sp>
      <p:pic>
        <p:nvPicPr>
          <p:cNvPr id="4" name="Picture 3">
            <a:extLst>
              <a:ext uri="{FF2B5EF4-FFF2-40B4-BE49-F238E27FC236}">
                <a16:creationId xmlns:a16="http://schemas.microsoft.com/office/drawing/2014/main" id="{2585081D-D981-4AB1-9569-8D54E13E6C3D}"/>
              </a:ext>
            </a:extLst>
          </p:cNvPr>
          <p:cNvPicPr>
            <a:picLocks noChangeAspect="1"/>
          </p:cNvPicPr>
          <p:nvPr/>
        </p:nvPicPr>
        <p:blipFill>
          <a:blip r:embed="rId2"/>
          <a:stretch>
            <a:fillRect/>
          </a:stretch>
        </p:blipFill>
        <p:spPr>
          <a:xfrm>
            <a:off x="5747657" y="1809750"/>
            <a:ext cx="5852432" cy="3238500"/>
          </a:xfrm>
          <a:prstGeom prst="rect">
            <a:avLst/>
          </a:prstGeom>
        </p:spPr>
      </p:pic>
    </p:spTree>
    <p:extLst>
      <p:ext uri="{BB962C8B-B14F-4D97-AF65-F5344CB8AC3E}">
        <p14:creationId xmlns:p14="http://schemas.microsoft.com/office/powerpoint/2010/main" val="412373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r>
              <a:rPr lang="en-US" altLang="zh-CN" dirty="0"/>
              <a:t>Second-order statistical texture features</a:t>
            </a:r>
            <a:endParaRPr lang="zh-CN" altLang="en-US" dirty="0"/>
          </a:p>
        </p:txBody>
      </p:sp>
      <p:sp>
        <p:nvSpPr>
          <p:cNvPr id="3" name="Content Placeholder 2">
            <a:extLst>
              <a:ext uri="{FF2B5EF4-FFF2-40B4-BE49-F238E27FC236}">
                <a16:creationId xmlns:a16="http://schemas.microsoft.com/office/drawing/2014/main" id="{3D3A5AB1-1FA2-4DE4-8F9C-EB17BF66E50E}"/>
              </a:ext>
            </a:extLst>
          </p:cNvPr>
          <p:cNvSpPr>
            <a:spLocks noGrp="1"/>
          </p:cNvSpPr>
          <p:nvPr>
            <p:ph sz="half" idx="1"/>
          </p:nvPr>
        </p:nvSpPr>
        <p:spPr/>
        <p:txBody>
          <a:bodyPr/>
          <a:lstStyle/>
          <a:p>
            <a:r>
              <a:rPr lang="en-US" altLang="zh-CN" dirty="0"/>
              <a:t>Constant K</a:t>
            </a:r>
          </a:p>
          <a:p>
            <a:endParaRPr lang="en-US" altLang="zh-CN" dirty="0"/>
          </a:p>
          <a:p>
            <a:endParaRPr lang="en-US" altLang="zh-CN" dirty="0"/>
          </a:p>
          <a:p>
            <a:endParaRPr lang="en-US" altLang="zh-CN" dirty="0"/>
          </a:p>
          <a:p>
            <a:r>
              <a:rPr lang="en-US" altLang="zh-CN" dirty="0"/>
              <a:t>Correlation R</a:t>
            </a:r>
          </a:p>
          <a:p>
            <a:endParaRPr lang="en-US" altLang="zh-CN" dirty="0"/>
          </a:p>
          <a:p>
            <a:endParaRPr lang="zh-CN" altLang="en-US" dirty="0"/>
          </a:p>
        </p:txBody>
      </p:sp>
      <p:sp>
        <p:nvSpPr>
          <p:cNvPr id="7" name="Content Placeholder 6">
            <a:extLst>
              <a:ext uri="{FF2B5EF4-FFF2-40B4-BE49-F238E27FC236}">
                <a16:creationId xmlns:a16="http://schemas.microsoft.com/office/drawing/2014/main" id="{F7D1F712-2FA8-4200-BE9F-38812B3F4B6F}"/>
              </a:ext>
            </a:extLst>
          </p:cNvPr>
          <p:cNvSpPr>
            <a:spLocks noGrp="1"/>
          </p:cNvSpPr>
          <p:nvPr>
            <p:ph sz="half" idx="2"/>
          </p:nvPr>
        </p:nvSpPr>
        <p:spPr/>
        <p:txBody>
          <a:bodyPr/>
          <a:lstStyle/>
          <a:p>
            <a:r>
              <a:rPr lang="en-US" altLang="zh-CN" dirty="0"/>
              <a:t>Energy E</a:t>
            </a:r>
          </a:p>
          <a:p>
            <a:endParaRPr lang="en-US" altLang="zh-CN" dirty="0"/>
          </a:p>
          <a:p>
            <a:endParaRPr lang="en-US" altLang="zh-CN" dirty="0"/>
          </a:p>
          <a:p>
            <a:endParaRPr lang="en-US" altLang="zh-CN" dirty="0"/>
          </a:p>
          <a:p>
            <a:r>
              <a:rPr lang="en-US" altLang="zh-CN" dirty="0"/>
              <a:t>Homogeneity H</a:t>
            </a:r>
          </a:p>
          <a:p>
            <a:endParaRPr lang="en-US" altLang="zh-CN" dirty="0"/>
          </a:p>
          <a:p>
            <a:endParaRPr lang="zh-CN" altLang="en-US" dirty="0"/>
          </a:p>
        </p:txBody>
      </p:sp>
      <p:pic>
        <p:nvPicPr>
          <p:cNvPr id="8" name="Picture 7">
            <a:extLst>
              <a:ext uri="{FF2B5EF4-FFF2-40B4-BE49-F238E27FC236}">
                <a16:creationId xmlns:a16="http://schemas.microsoft.com/office/drawing/2014/main" id="{3B897345-6A9D-493E-BD30-FA632A2AA79A}"/>
              </a:ext>
            </a:extLst>
          </p:cNvPr>
          <p:cNvPicPr>
            <a:picLocks noChangeAspect="1"/>
          </p:cNvPicPr>
          <p:nvPr/>
        </p:nvPicPr>
        <p:blipFill>
          <a:blip r:embed="rId3"/>
          <a:stretch>
            <a:fillRect/>
          </a:stretch>
        </p:blipFill>
        <p:spPr>
          <a:xfrm>
            <a:off x="838200" y="2573110"/>
            <a:ext cx="2476500" cy="855890"/>
          </a:xfrm>
          <a:prstGeom prst="rect">
            <a:avLst/>
          </a:prstGeom>
        </p:spPr>
      </p:pic>
      <p:pic>
        <p:nvPicPr>
          <p:cNvPr id="9" name="Picture 8">
            <a:extLst>
              <a:ext uri="{FF2B5EF4-FFF2-40B4-BE49-F238E27FC236}">
                <a16:creationId xmlns:a16="http://schemas.microsoft.com/office/drawing/2014/main" id="{EBF02E9D-A512-4876-B182-4A6293291A6F}"/>
              </a:ext>
            </a:extLst>
          </p:cNvPr>
          <p:cNvPicPr>
            <a:picLocks noChangeAspect="1"/>
          </p:cNvPicPr>
          <p:nvPr/>
        </p:nvPicPr>
        <p:blipFill>
          <a:blip r:embed="rId4"/>
          <a:stretch>
            <a:fillRect/>
          </a:stretch>
        </p:blipFill>
        <p:spPr>
          <a:xfrm>
            <a:off x="578984" y="4707391"/>
            <a:ext cx="3495675" cy="1121909"/>
          </a:xfrm>
          <a:prstGeom prst="rect">
            <a:avLst/>
          </a:prstGeom>
        </p:spPr>
      </p:pic>
      <p:pic>
        <p:nvPicPr>
          <p:cNvPr id="10" name="Picture 9">
            <a:extLst>
              <a:ext uri="{FF2B5EF4-FFF2-40B4-BE49-F238E27FC236}">
                <a16:creationId xmlns:a16="http://schemas.microsoft.com/office/drawing/2014/main" id="{5A4A3F88-627D-4F6B-A02A-2ADC4E923796}"/>
              </a:ext>
            </a:extLst>
          </p:cNvPr>
          <p:cNvPicPr>
            <a:picLocks noChangeAspect="1"/>
          </p:cNvPicPr>
          <p:nvPr/>
        </p:nvPicPr>
        <p:blipFill>
          <a:blip r:embed="rId5"/>
          <a:stretch>
            <a:fillRect/>
          </a:stretch>
        </p:blipFill>
        <p:spPr>
          <a:xfrm>
            <a:off x="6172200" y="2592839"/>
            <a:ext cx="2449286" cy="836161"/>
          </a:xfrm>
          <a:prstGeom prst="rect">
            <a:avLst/>
          </a:prstGeom>
        </p:spPr>
      </p:pic>
      <p:pic>
        <p:nvPicPr>
          <p:cNvPr id="11" name="Picture 10">
            <a:extLst>
              <a:ext uri="{FF2B5EF4-FFF2-40B4-BE49-F238E27FC236}">
                <a16:creationId xmlns:a16="http://schemas.microsoft.com/office/drawing/2014/main" id="{124F7B17-6F6E-49B8-92BF-B0C368CD4D58}"/>
              </a:ext>
            </a:extLst>
          </p:cNvPr>
          <p:cNvPicPr>
            <a:picLocks noChangeAspect="1"/>
          </p:cNvPicPr>
          <p:nvPr/>
        </p:nvPicPr>
        <p:blipFill>
          <a:blip r:embed="rId6"/>
          <a:stretch>
            <a:fillRect/>
          </a:stretch>
        </p:blipFill>
        <p:spPr>
          <a:xfrm>
            <a:off x="6019800" y="4707391"/>
            <a:ext cx="2928257" cy="923925"/>
          </a:xfrm>
          <a:prstGeom prst="rect">
            <a:avLst/>
          </a:prstGeom>
        </p:spPr>
      </p:pic>
    </p:spTree>
    <p:extLst>
      <p:ext uri="{BB962C8B-B14F-4D97-AF65-F5344CB8AC3E}">
        <p14:creationId xmlns:p14="http://schemas.microsoft.com/office/powerpoint/2010/main" val="3103281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ED16-F4E0-4E92-BA82-6647D94CF177}"/>
              </a:ext>
            </a:extLst>
          </p:cNvPr>
          <p:cNvSpPr>
            <a:spLocks noGrp="1"/>
          </p:cNvSpPr>
          <p:nvPr>
            <p:ph type="title"/>
          </p:nvPr>
        </p:nvSpPr>
        <p:spPr/>
        <p:txBody>
          <a:bodyPr/>
          <a:lstStyle/>
          <a:p>
            <a:r>
              <a:rPr lang="en-US" altLang="zh-CN" dirty="0"/>
              <a:t>Dataset</a:t>
            </a:r>
            <a:endParaRPr lang="zh-CN" altLang="en-US" dirty="0"/>
          </a:p>
        </p:txBody>
      </p:sp>
      <p:sp>
        <p:nvSpPr>
          <p:cNvPr id="3" name="Content Placeholder 2">
            <a:extLst>
              <a:ext uri="{FF2B5EF4-FFF2-40B4-BE49-F238E27FC236}">
                <a16:creationId xmlns:a16="http://schemas.microsoft.com/office/drawing/2014/main" id="{3D3A5AB1-1FA2-4DE4-8F9C-EB17BF66E50E}"/>
              </a:ext>
            </a:extLst>
          </p:cNvPr>
          <p:cNvSpPr>
            <a:spLocks noGrp="1"/>
          </p:cNvSpPr>
          <p:nvPr>
            <p:ph idx="1"/>
          </p:nvPr>
        </p:nvSpPr>
        <p:spPr/>
        <p:txBody>
          <a:bodyPr/>
          <a:lstStyle/>
          <a:p>
            <a:r>
              <a:rPr lang="en-US" altLang="zh-CN" dirty="0"/>
              <a:t>The data in this study consisted of dynamic contrast enhanced (DCE) magnetic resonance images of 81 patients with locally advanced cervical cancer.</a:t>
            </a:r>
          </a:p>
          <a:p>
            <a:endParaRPr lang="en-US" altLang="zh-CN" dirty="0"/>
          </a:p>
          <a:p>
            <a:r>
              <a:rPr lang="en-US" altLang="zh-CN" dirty="0"/>
              <a:t>The median tumor volume was 25       ; 24       for the cured patients and 37          for patients with relapse. 2 tumors had FIGO stage IB, 44 had stage II, 29 had stage III, and six had stage IVA.</a:t>
            </a:r>
            <a:endParaRPr lang="zh-CN" altLang="en-US" dirty="0"/>
          </a:p>
        </p:txBody>
      </p:sp>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F4F3815A-6A4B-441F-9669-1D2D26071B97}"/>
                  </a:ext>
                </a:extLst>
              </p:cNvPr>
              <p:cNvSpPr/>
              <p:nvPr/>
            </p:nvSpPr>
            <p:spPr>
              <a:xfrm>
                <a:off x="4500170" y="3244334"/>
                <a:ext cx="6719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𝑐</m:t>
                      </m:r>
                      <m:sSup>
                        <m:sSupPr>
                          <m:ctrlPr>
                            <a:rPr lang="zh-CN" altLang="en-US" i="1">
                              <a:latin typeface="Cambria Math" panose="02040503050406030204" pitchFamily="18" charset="0"/>
                            </a:rPr>
                          </m:ctrlPr>
                        </m:sSupPr>
                        <m:e>
                          <m:r>
                            <a:rPr lang="zh-CN" altLang="en-US" i="1">
                              <a:latin typeface="Cambria Math" panose="02040503050406030204" pitchFamily="18" charset="0"/>
                            </a:rPr>
                            <m:t>𝑚</m:t>
                          </m:r>
                        </m:e>
                        <m:sup>
                          <m:r>
                            <a:rPr lang="zh-CN" altLang="en-US" i="0">
                              <a:latin typeface="Cambria Math" panose="02040503050406030204" pitchFamily="18" charset="0"/>
                            </a:rPr>
                            <m:t>3</m:t>
                          </m:r>
                        </m:sup>
                      </m:sSup>
                    </m:oMath>
                  </m:oMathPara>
                </a14:m>
                <a:endParaRPr lang="zh-CN" altLang="en-US" dirty="0"/>
              </a:p>
            </p:txBody>
          </p:sp>
        </mc:Choice>
        <mc:Fallback>
          <p:sp>
            <p:nvSpPr>
              <p:cNvPr id="4" name="Rectangle 3">
                <a:extLst>
                  <a:ext uri="{FF2B5EF4-FFF2-40B4-BE49-F238E27FC236}">
                    <a16:creationId xmlns:a16="http://schemas.microsoft.com/office/drawing/2014/main" id="{F4F3815A-6A4B-441F-9669-1D2D26071B97}"/>
                  </a:ext>
                </a:extLst>
              </p:cNvPr>
              <p:cNvSpPr>
                <a:spLocks noRot="1" noChangeAspect="1" noMove="1" noResize="1" noEditPoints="1" noAdjustHandles="1" noChangeArrowheads="1" noChangeShapeType="1" noTextEdit="1"/>
              </p:cNvSpPr>
              <p:nvPr/>
            </p:nvSpPr>
            <p:spPr>
              <a:xfrm>
                <a:off x="4500170" y="3244334"/>
                <a:ext cx="671979" cy="369332"/>
              </a:xfrm>
              <a:prstGeom prst="rect">
                <a:avLst/>
              </a:prstGeom>
              <a:blipFill>
                <a:blip r:embed="rId2"/>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C9D93CB3-A10D-4F7C-BF2F-BC444E9B9061}"/>
                  </a:ext>
                </a:extLst>
              </p:cNvPr>
              <p:cNvSpPr/>
              <p:nvPr/>
            </p:nvSpPr>
            <p:spPr>
              <a:xfrm>
                <a:off x="5343450" y="3244334"/>
                <a:ext cx="6719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𝑐</m:t>
                      </m:r>
                      <m:sSup>
                        <m:sSupPr>
                          <m:ctrlPr>
                            <a:rPr lang="zh-CN" altLang="en-US" i="1">
                              <a:latin typeface="Cambria Math" panose="02040503050406030204" pitchFamily="18" charset="0"/>
                            </a:rPr>
                          </m:ctrlPr>
                        </m:sSupPr>
                        <m:e>
                          <m:r>
                            <a:rPr lang="zh-CN" altLang="en-US" i="1">
                              <a:latin typeface="Cambria Math" panose="02040503050406030204" pitchFamily="18" charset="0"/>
                            </a:rPr>
                            <m:t>𝑚</m:t>
                          </m:r>
                        </m:e>
                        <m:sup>
                          <m:r>
                            <a:rPr lang="zh-CN" altLang="en-US" i="0">
                              <a:latin typeface="Cambria Math" panose="02040503050406030204" pitchFamily="18" charset="0"/>
                            </a:rPr>
                            <m:t>3</m:t>
                          </m:r>
                        </m:sup>
                      </m:sSup>
                    </m:oMath>
                  </m:oMathPara>
                </a14:m>
                <a:endParaRPr lang="zh-CN" altLang="en-US" dirty="0"/>
              </a:p>
            </p:txBody>
          </p:sp>
        </mc:Choice>
        <mc:Fallback>
          <p:sp>
            <p:nvSpPr>
              <p:cNvPr id="5" name="Rectangle 4">
                <a:extLst>
                  <a:ext uri="{FF2B5EF4-FFF2-40B4-BE49-F238E27FC236}">
                    <a16:creationId xmlns:a16="http://schemas.microsoft.com/office/drawing/2014/main" id="{C9D93CB3-A10D-4F7C-BF2F-BC444E9B9061}"/>
                  </a:ext>
                </a:extLst>
              </p:cNvPr>
              <p:cNvSpPr>
                <a:spLocks noRot="1" noChangeAspect="1" noMove="1" noResize="1" noEditPoints="1" noAdjustHandles="1" noChangeArrowheads="1" noChangeShapeType="1" noTextEdit="1"/>
              </p:cNvSpPr>
              <p:nvPr/>
            </p:nvSpPr>
            <p:spPr>
              <a:xfrm>
                <a:off x="5343450" y="3244334"/>
                <a:ext cx="671979" cy="369332"/>
              </a:xfrm>
              <a:prstGeom prst="rect">
                <a:avLst/>
              </a:prstGeom>
              <a:blipFill>
                <a:blip r:embed="rId3"/>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1D44A820-23E6-4CF1-ADF3-A3487DC9484B}"/>
                  </a:ext>
                </a:extLst>
              </p:cNvPr>
              <p:cNvSpPr/>
              <p:nvPr/>
            </p:nvSpPr>
            <p:spPr>
              <a:xfrm>
                <a:off x="8848650" y="3244334"/>
                <a:ext cx="67197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𝑐</m:t>
                      </m:r>
                      <m:sSup>
                        <m:sSupPr>
                          <m:ctrlPr>
                            <a:rPr lang="zh-CN" altLang="en-US" i="1">
                              <a:latin typeface="Cambria Math" panose="02040503050406030204" pitchFamily="18" charset="0"/>
                            </a:rPr>
                          </m:ctrlPr>
                        </m:sSupPr>
                        <m:e>
                          <m:r>
                            <a:rPr lang="zh-CN" altLang="en-US" i="1">
                              <a:latin typeface="Cambria Math" panose="02040503050406030204" pitchFamily="18" charset="0"/>
                            </a:rPr>
                            <m:t>𝑚</m:t>
                          </m:r>
                        </m:e>
                        <m:sup>
                          <m:r>
                            <a:rPr lang="zh-CN" altLang="en-US" i="0">
                              <a:latin typeface="Cambria Math" panose="02040503050406030204" pitchFamily="18" charset="0"/>
                            </a:rPr>
                            <m:t>3</m:t>
                          </m:r>
                        </m:sup>
                      </m:sSup>
                    </m:oMath>
                  </m:oMathPara>
                </a14:m>
                <a:endParaRPr lang="zh-CN" altLang="en-US" dirty="0"/>
              </a:p>
            </p:txBody>
          </p:sp>
        </mc:Choice>
        <mc:Fallback>
          <p:sp>
            <p:nvSpPr>
              <p:cNvPr id="6" name="Rectangle 5">
                <a:extLst>
                  <a:ext uri="{FF2B5EF4-FFF2-40B4-BE49-F238E27FC236}">
                    <a16:creationId xmlns:a16="http://schemas.microsoft.com/office/drawing/2014/main" id="{1D44A820-23E6-4CF1-ADF3-A3487DC9484B}"/>
                  </a:ext>
                </a:extLst>
              </p:cNvPr>
              <p:cNvSpPr>
                <a:spLocks noRot="1" noChangeAspect="1" noMove="1" noResize="1" noEditPoints="1" noAdjustHandles="1" noChangeArrowheads="1" noChangeShapeType="1" noTextEdit="1"/>
              </p:cNvSpPr>
              <p:nvPr/>
            </p:nvSpPr>
            <p:spPr>
              <a:xfrm>
                <a:off x="8848650" y="3244334"/>
                <a:ext cx="671979" cy="369332"/>
              </a:xfrm>
              <a:prstGeom prst="rect">
                <a:avLst/>
              </a:prstGeom>
              <a:blipFill>
                <a:blip r:embed="rId3"/>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8930219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291</TotalTime>
  <Words>1056</Words>
  <Application>Microsoft Office PowerPoint</Application>
  <PresentationFormat>Widescreen</PresentationFormat>
  <Paragraphs>98</Paragraphs>
  <Slides>16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等线</vt:lpstr>
      <vt:lpstr>Arial</vt:lpstr>
      <vt:lpstr>Cambria Math</vt:lpstr>
      <vt:lpstr>Trebuchet MS</vt:lpstr>
      <vt:lpstr>Wingdings 3</vt:lpstr>
      <vt:lpstr>Facet</vt:lpstr>
      <vt:lpstr>Classification of Dynamic Contrast Enhanced MR Images of Cervical Cancers Using Texture Analysis and Support Vector Machines</vt:lpstr>
      <vt:lpstr>Crux</vt:lpstr>
      <vt:lpstr>Literature Review</vt:lpstr>
      <vt:lpstr>Statistical Features</vt:lpstr>
      <vt:lpstr> Brix Parameter </vt:lpstr>
      <vt:lpstr>First-Order Statistics</vt:lpstr>
      <vt:lpstr>texture analysis of Brix parameter</vt:lpstr>
      <vt:lpstr>Second-order statistical texture features</vt:lpstr>
      <vt:lpstr>Dataset</vt:lpstr>
      <vt:lpstr>Feature Selection</vt:lpstr>
      <vt:lpstr>Classification</vt:lpstr>
      <vt:lpstr>Statistical Analysis and Model Validation</vt:lpstr>
      <vt:lpstr>Result</vt:lpstr>
      <vt:lpstr>PowerPoint Presentation</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Dynamic Contrast Enhanced MR Images of Cervical Cancers Using Texture Analysis and Support Vector Machines</dc:title>
  <dc:creator>dan zhou</dc:creator>
  <cp:lastModifiedBy>dan zhou</cp:lastModifiedBy>
  <cp:revision>19</cp:revision>
  <dcterms:created xsi:type="dcterms:W3CDTF">2019-05-06T03:02:02Z</dcterms:created>
  <dcterms:modified xsi:type="dcterms:W3CDTF">2019-05-06T15:38:52Z</dcterms:modified>
</cp:coreProperties>
</file>